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un Ferns" initials="SF" lastIdx="1" clrIdx="0">
    <p:extLst>
      <p:ext uri="{19B8F6BF-5375-455C-9EA6-DF929625EA0E}">
        <p15:presenceInfo xmlns:p15="http://schemas.microsoft.com/office/powerpoint/2012/main" userId="a645938bcdb25c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>
        <p:scale>
          <a:sx n="100" d="100"/>
          <a:sy n="100" d="100"/>
        </p:scale>
        <p:origin x="97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1BBF-93D1-4D59-80AA-0C8439E5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2DB6D-EB4E-4F45-9E82-3E083CF50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88820-C977-47C5-9C85-BF101EFC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F609B-84C2-40DC-80F2-FEF35DD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7CB99-86D6-4C10-9583-D187E377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02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BA9D-A171-46C8-8CA7-4D9C7847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A1C20-5345-4C1E-999C-13511D9CB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1ADD-F003-4BDB-9B01-ADDE0E8B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6B60E-8209-48AA-9D6E-52D885DD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77C19-5FAE-4A1B-8BAC-5AD26B3A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2669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B3808-7252-43A3-93CC-F410254DA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10DAE-4C49-4B5B-AE6C-0E30DB516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EECE3-5921-4552-A6FF-B2DBF7F8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7EDDB-3733-4A41-A0C8-8D236B1F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C6610-4720-4A06-929C-2769B9C5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772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66F9-DF83-4BDE-A974-19E20682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6590-0D09-4E72-B8DC-6646059E7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91429-4AA0-49FA-B674-C2D5A84B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7574F-7631-4CA1-8A82-F0459A23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5E80-E93C-4B3C-8DA5-9782CB78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9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A958-B09F-417F-9207-3A4AE258E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38DE-2625-4CB0-9BB3-CF9B46F1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897C-0D20-4E76-9DD8-7A4AF887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F404B-5DBC-472D-A874-ADA56D68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85BF-1BD7-4B6E-847C-5D3F7AFE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237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456F-1BA4-4904-B6D4-ADC46ADF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0085A-A0A8-4257-AD4F-ACC68A8AD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F0C1A-2F1F-479C-9E15-3819FCB30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DDF98-AC4A-414C-8A78-32E3DE1E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7981A-1FEC-4FAD-992A-8752B24F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0E1D8-32B5-4A10-8EA4-519BB48E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331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C18A-E748-4768-9886-5934629B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C0E29-E3C7-4FA5-A3DA-667D3851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63BA4-9808-4E06-8998-2E37ED134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C1A5F-8AAF-488E-B344-A909742B9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7597B0-D128-4889-B98F-44AE95DE2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BF2ADC-49EE-43F5-8288-09659509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F73E6-D994-445F-A59D-2D29B31A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CD054-0FDE-4203-ADE6-ED003109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457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860C-B722-4131-9B3F-88696343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BCD5F-75B5-4DD7-B61B-23CD243E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77ECA-B344-48C4-9C30-A85F5CB7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A4BF7-BC23-4481-A4B3-6A75D031D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255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435B7-5334-4DE9-A537-ED3ABEE3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A8899-4690-40AA-81D3-F8A6F735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67BF6-C63B-4899-A71A-89E2F627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345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530C-7850-4BDF-A123-8CF79117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5DEA-79F7-47F3-B7E3-50ABB58D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41755-7885-4D68-9966-CBBE46CFB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BFC51-7127-4440-953F-0EBF5545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B2193-06AD-4345-9CD6-04A2EE83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8AA72-155E-4D17-86AC-5C39100D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7026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9C59-B837-48E4-BC78-5BA7129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C7837E-2F05-4630-A57B-685C926DA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D27E-4DAC-4452-BDE3-E748E7605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165-833B-4CF8-B9A9-E7F2E2BB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0B39D-21A7-4D21-9140-892AB33F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19BBA-4627-4A81-AF80-70ED90FD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931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E3802-C577-4837-A8B4-97AB4836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4FBF2-1AF9-417D-9C95-B01AB6180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D4A0-D214-4697-BAED-2E19B0781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D09F-27D6-4F39-8DDC-394C8D56F69A}" type="datetimeFigureOut">
              <a:rPr lang="en-IE" smtClean="0"/>
              <a:t>09/07/2020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5A5B6-F195-4DF8-9DDB-9ED67AA6B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5CEB0-CDCA-437A-A635-D6D07B94D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92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C3BF3553-4D6F-426C-BCCE-3C03B7A4E512}"/>
              </a:ext>
            </a:extLst>
          </p:cNvPr>
          <p:cNvSpPr/>
          <p:nvPr/>
        </p:nvSpPr>
        <p:spPr>
          <a:xfrm>
            <a:off x="11141005" y="3720485"/>
            <a:ext cx="733425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13AB152-D393-4C0A-AE80-9EDD21652E2E}"/>
              </a:ext>
            </a:extLst>
          </p:cNvPr>
          <p:cNvSpPr/>
          <p:nvPr/>
        </p:nvSpPr>
        <p:spPr>
          <a:xfrm flipH="1">
            <a:off x="11141005" y="4186335"/>
            <a:ext cx="733425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8C2AE3-116D-4F12-A5A7-46EB6F9C7BFA}"/>
              </a:ext>
            </a:extLst>
          </p:cNvPr>
          <p:cNvSpPr/>
          <p:nvPr/>
        </p:nvSpPr>
        <p:spPr>
          <a:xfrm>
            <a:off x="7078107" y="5548497"/>
            <a:ext cx="2838450" cy="838200"/>
          </a:xfrm>
          <a:prstGeom prst="wedgeRoundRectCallout">
            <a:avLst>
              <a:gd name="adj1" fmla="val 30235"/>
              <a:gd name="adj2" fmla="val -447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Choose function-method</a:t>
            </a:r>
          </a:p>
          <a:p>
            <a:pPr algn="ctr"/>
            <a:r>
              <a:rPr lang="en-IE" dirty="0" err="1"/>
              <a:t>SceneLoader.LoadOnClick</a:t>
            </a:r>
            <a:endParaRPr lang="en-IE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38C735-5436-45BD-88CF-780A7C2609EC}"/>
              </a:ext>
            </a:extLst>
          </p:cNvPr>
          <p:cNvSpPr/>
          <p:nvPr/>
        </p:nvSpPr>
        <p:spPr>
          <a:xfrm>
            <a:off x="10465014" y="6350289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C1DBD7-31DC-450E-BBC7-F6BB77792EAA}"/>
              </a:ext>
            </a:extLst>
          </p:cNvPr>
          <p:cNvSpPr/>
          <p:nvPr/>
        </p:nvSpPr>
        <p:spPr>
          <a:xfrm>
            <a:off x="11826213" y="6350289"/>
            <a:ext cx="235779" cy="139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F9790A-21CA-4731-845B-F8EDFC070F9F}"/>
              </a:ext>
            </a:extLst>
          </p:cNvPr>
          <p:cNvSpPr/>
          <p:nvPr/>
        </p:nvSpPr>
        <p:spPr>
          <a:xfrm>
            <a:off x="10311361" y="5587827"/>
            <a:ext cx="954447" cy="15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6E67477-B5D9-4EAE-8D4B-9D49BC2F57FF}"/>
              </a:ext>
            </a:extLst>
          </p:cNvPr>
          <p:cNvSpPr/>
          <p:nvPr/>
        </p:nvSpPr>
        <p:spPr>
          <a:xfrm rot="19470511">
            <a:off x="11187263" y="5308370"/>
            <a:ext cx="889237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86184DA-E780-4C71-966D-CAA70BCD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53" y="443263"/>
            <a:ext cx="30194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9E2442-8837-4DA6-B094-02CEC4F77C84}"/>
              </a:ext>
            </a:extLst>
          </p:cNvPr>
          <p:cNvSpPr/>
          <p:nvPr/>
        </p:nvSpPr>
        <p:spPr>
          <a:xfrm>
            <a:off x="5848102" y="2908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10.2: In the Hierarchy setting the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Sphere-small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a child of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Sphere-arrow</a:t>
            </a:r>
            <a:endParaRPr lang="en-IE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5E2952-E0EC-472E-92D5-AB09E3E77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2" t="6872" r="1" b="63002"/>
          <a:stretch/>
        </p:blipFill>
        <p:spPr>
          <a:xfrm>
            <a:off x="6795082" y="2578686"/>
            <a:ext cx="1798040" cy="2065984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34C19C1-225C-4C3D-9B0D-3D8EED12D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72" r="83910" b="63002"/>
          <a:stretch/>
        </p:blipFill>
        <p:spPr>
          <a:xfrm>
            <a:off x="2619501" y="2578686"/>
            <a:ext cx="1961625" cy="2065984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8F9EC2D8-3485-4CEC-88FD-E628F2343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3" t="20206" r="35410" b="40888"/>
          <a:stretch/>
        </p:blipFill>
        <p:spPr>
          <a:xfrm>
            <a:off x="4568899" y="2801923"/>
            <a:ext cx="2226183" cy="1842747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AFEA82A-AFA0-4FFA-8192-CC6FB502BD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8" t="6872" r="65483" b="89873"/>
          <a:stretch/>
        </p:blipFill>
        <p:spPr>
          <a:xfrm>
            <a:off x="4581127" y="2578686"/>
            <a:ext cx="2213956" cy="2232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297F1D-C2A9-4970-BD09-3554F973CA2A}"/>
              </a:ext>
            </a:extLst>
          </p:cNvPr>
          <p:cNvSpPr/>
          <p:nvPr/>
        </p:nvSpPr>
        <p:spPr>
          <a:xfrm>
            <a:off x="2894301" y="3326192"/>
            <a:ext cx="1412024" cy="115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90F131-0C6E-4E76-A7DA-A82849DDE86A}"/>
              </a:ext>
            </a:extLst>
          </p:cNvPr>
          <p:cNvSpPr/>
          <p:nvPr/>
        </p:nvSpPr>
        <p:spPr>
          <a:xfrm>
            <a:off x="6771267" y="3227545"/>
            <a:ext cx="1798039" cy="127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AF1C97-663D-4A74-92AD-598742C4FD99}"/>
              </a:ext>
            </a:extLst>
          </p:cNvPr>
          <p:cNvSpPr/>
          <p:nvPr/>
        </p:nvSpPr>
        <p:spPr>
          <a:xfrm>
            <a:off x="6771267" y="3484043"/>
            <a:ext cx="1798039" cy="127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720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17FABE-7CE9-4ADE-AE83-58EF2C8AF508}"/>
              </a:ext>
            </a:extLst>
          </p:cNvPr>
          <p:cNvSpPr/>
          <p:nvPr/>
        </p:nvSpPr>
        <p:spPr>
          <a:xfrm>
            <a:off x="7309236" y="398172"/>
            <a:ext cx="4560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10.11: Defining Mud as a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NavMesh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area</a:t>
            </a:r>
            <a:endParaRPr lang="en-I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0CBBF7-DB0F-413B-90BF-EA66414AD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46" y="398172"/>
            <a:ext cx="22288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D5089A6-45AD-47F4-A630-BF7C346E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17" t="6713" b="79259"/>
          <a:stretch/>
        </p:blipFill>
        <p:spPr>
          <a:xfrm>
            <a:off x="4965700" y="2974975"/>
            <a:ext cx="1899894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1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763AF2-602A-4268-BC9B-D7E9EEC9805D}"/>
              </a:ext>
            </a:extLst>
          </p:cNvPr>
          <p:cNvSpPr/>
          <p:nvPr/>
        </p:nvSpPr>
        <p:spPr>
          <a:xfrm>
            <a:off x="6096000" y="248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10.12: Setting the Mud as the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Navigation Area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in the Navigation Panel</a:t>
            </a:r>
            <a:endParaRPr lang="en-IE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B3EB94-2F41-4F73-B08D-BEB68110E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711200"/>
            <a:ext cx="31908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66EA7E2-C41D-408A-A427-9B03EFE36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84779" b="64260"/>
          <a:stretch/>
        </p:blipFill>
        <p:spPr>
          <a:xfrm>
            <a:off x="3633785" y="4081463"/>
            <a:ext cx="1855788" cy="19939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D8C4999-BDFA-477A-81F8-2F7B06F30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79" t="6666" b="64260"/>
          <a:stretch/>
        </p:blipFill>
        <p:spPr>
          <a:xfrm>
            <a:off x="5489573" y="4081463"/>
            <a:ext cx="1892301" cy="1993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21CFA4-CC62-40FA-8FA4-2DFAC2111D39}"/>
              </a:ext>
            </a:extLst>
          </p:cNvPr>
          <p:cNvSpPr/>
          <p:nvPr/>
        </p:nvSpPr>
        <p:spPr>
          <a:xfrm>
            <a:off x="3944937" y="4926806"/>
            <a:ext cx="753269" cy="14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25EA54-5BB7-432B-B062-DC344EEB032C}"/>
              </a:ext>
            </a:extLst>
          </p:cNvPr>
          <p:cNvSpPr/>
          <p:nvPr/>
        </p:nvSpPr>
        <p:spPr>
          <a:xfrm>
            <a:off x="6461124" y="5820518"/>
            <a:ext cx="393701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E77721-D5CA-42A2-8D81-BC5266D0A409}"/>
              </a:ext>
            </a:extLst>
          </p:cNvPr>
          <p:cNvSpPr/>
          <p:nvPr/>
        </p:nvSpPr>
        <p:spPr>
          <a:xfrm>
            <a:off x="10465014" y="6350289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53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6D78F2-6919-41CC-88CF-7512855CB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6" t="10505" r="44773" b="60539"/>
          <a:stretch/>
        </p:blipFill>
        <p:spPr>
          <a:xfrm>
            <a:off x="2633519" y="3121890"/>
            <a:ext cx="4830618" cy="19858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4D7F4C-C9E3-4DBB-A7F1-AD55AE2D5259}"/>
              </a:ext>
            </a:extLst>
          </p:cNvPr>
          <p:cNvSpPr/>
          <p:nvPr/>
        </p:nvSpPr>
        <p:spPr>
          <a:xfrm>
            <a:off x="6096000" y="1686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10.12: Path of Sphere-arrow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GameObject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bypassing the high-cost mud area</a:t>
            </a:r>
            <a:endParaRPr lang="en-IE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690D225-A763-46DE-B93B-93F2AFDB9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61" y="347807"/>
            <a:ext cx="539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1017407-03DF-457A-989D-4A1F43D9B09A}"/>
              </a:ext>
            </a:extLst>
          </p:cNvPr>
          <p:cNvSpPr/>
          <p:nvPr/>
        </p:nvSpPr>
        <p:spPr>
          <a:xfrm>
            <a:off x="5422899" y="3975765"/>
            <a:ext cx="419102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206AEE-1FCA-4D09-8ADB-5871DB6DB522}"/>
              </a:ext>
            </a:extLst>
          </p:cNvPr>
          <p:cNvSpPr/>
          <p:nvPr/>
        </p:nvSpPr>
        <p:spPr>
          <a:xfrm rot="791829">
            <a:off x="5951995" y="4060783"/>
            <a:ext cx="437409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B97C08-4D10-453A-B27B-FED54E314855}"/>
              </a:ext>
            </a:extLst>
          </p:cNvPr>
          <p:cNvSpPr/>
          <p:nvPr/>
        </p:nvSpPr>
        <p:spPr>
          <a:xfrm rot="1502065">
            <a:off x="6465298" y="4262905"/>
            <a:ext cx="454210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F1DD72D-8531-4633-99E7-1337A472E96F}"/>
              </a:ext>
            </a:extLst>
          </p:cNvPr>
          <p:cNvSpPr/>
          <p:nvPr/>
        </p:nvSpPr>
        <p:spPr>
          <a:xfrm>
            <a:off x="4907610" y="3975765"/>
            <a:ext cx="419101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3ADF9EE-847A-48E6-8CAF-D90A848F5BDC}"/>
              </a:ext>
            </a:extLst>
          </p:cNvPr>
          <p:cNvSpPr/>
          <p:nvPr/>
        </p:nvSpPr>
        <p:spPr>
          <a:xfrm>
            <a:off x="3625281" y="3252230"/>
            <a:ext cx="2564657" cy="353539"/>
          </a:xfrm>
          <a:prstGeom prst="wedgeRoundRectCallout">
            <a:avLst>
              <a:gd name="adj1" fmla="val 30235"/>
              <a:gd name="adj2" fmla="val -447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Walkable area (cost=1)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3C37C86-6D43-417E-8D57-29FAA372EFA8}"/>
              </a:ext>
            </a:extLst>
          </p:cNvPr>
          <p:cNvSpPr/>
          <p:nvPr/>
        </p:nvSpPr>
        <p:spPr>
          <a:xfrm>
            <a:off x="4003643" y="4543090"/>
            <a:ext cx="1992002" cy="353539"/>
          </a:xfrm>
          <a:prstGeom prst="wedgeRoundRectCallout">
            <a:avLst>
              <a:gd name="adj1" fmla="val 30235"/>
              <a:gd name="adj2" fmla="val -447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Mud area (cost=2)</a:t>
            </a:r>
          </a:p>
        </p:txBody>
      </p:sp>
    </p:spTree>
    <p:extLst>
      <p:ext uri="{BB962C8B-B14F-4D97-AF65-F5344CB8AC3E}">
        <p14:creationId xmlns:p14="http://schemas.microsoft.com/office/powerpoint/2010/main" val="186614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16931-70D9-48CF-B121-E7DB7EEB9953}"/>
              </a:ext>
            </a:extLst>
          </p:cNvPr>
          <p:cNvSpPr/>
          <p:nvPr/>
        </p:nvSpPr>
        <p:spPr>
          <a:xfrm>
            <a:off x="6511636" y="1224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10.13: Example of recipe with 6 waypoints along a "yellow brick road"</a:t>
            </a:r>
            <a:endParaRPr lang="en-IE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B551DFC-1696-4A16-8D21-260D7DF0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6" y="330634"/>
            <a:ext cx="68961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828C830-8A2C-461E-AF43-FAA8E652AA73}"/>
              </a:ext>
            </a:extLst>
          </p:cNvPr>
          <p:cNvGrpSpPr/>
          <p:nvPr/>
        </p:nvGrpSpPr>
        <p:grpSpPr>
          <a:xfrm>
            <a:off x="5598968" y="2356919"/>
            <a:ext cx="6896100" cy="4720012"/>
            <a:chOff x="5598968" y="2356919"/>
            <a:chExt cx="6896100" cy="4720012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A977593-CAAB-4DC6-A037-A3C3DF118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2" t="6974" r="35801" b="89548"/>
            <a:stretch/>
          </p:blipFill>
          <p:spPr>
            <a:xfrm>
              <a:off x="5598968" y="2356919"/>
              <a:ext cx="5935757" cy="238498"/>
            </a:xfrm>
            <a:prstGeom prst="rect">
              <a:avLst/>
            </a:prstGeom>
          </p:spPr>
        </p:pic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6811071-55E9-435F-BAFD-657535477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98" t="6956" r="15679" b="89566"/>
            <a:stretch/>
          </p:blipFill>
          <p:spPr>
            <a:xfrm>
              <a:off x="11358530" y="2356919"/>
              <a:ext cx="1136538" cy="23849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AA77FFE-D8A8-4D8F-A310-760BE992B1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4"/>
            <a:stretch/>
          </p:blipFill>
          <p:spPr bwMode="auto">
            <a:xfrm>
              <a:off x="5598968" y="2595417"/>
              <a:ext cx="6896100" cy="4481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261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E1A590-4BC0-4A05-8FE3-13CCCAB84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9" t="36386" r="44607" b="39420"/>
          <a:stretch/>
        </p:blipFill>
        <p:spPr>
          <a:xfrm>
            <a:off x="3751261" y="2579868"/>
            <a:ext cx="4689478" cy="264890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B9D7B39-789D-4D27-B440-54A1C2E22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0" r="85000" b="54677"/>
          <a:stretch/>
        </p:blipFill>
        <p:spPr>
          <a:xfrm>
            <a:off x="1921783" y="2590345"/>
            <a:ext cx="1828800" cy="263842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E365F1-116A-4891-BF61-6AF9750DE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8" t="22685" b="67065"/>
          <a:stretch/>
        </p:blipFill>
        <p:spPr>
          <a:xfrm>
            <a:off x="8397875" y="3199946"/>
            <a:ext cx="2171700" cy="70294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5E4BCD-5D8B-490B-B680-15806BAA7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8" t="6852" b="84259"/>
          <a:stretch/>
        </p:blipFill>
        <p:spPr>
          <a:xfrm>
            <a:off x="8397875" y="2590346"/>
            <a:ext cx="2171700" cy="6096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C2FDBB-67CA-4B21-8442-595157CAE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8" t="35824" b="44815"/>
          <a:stretch/>
        </p:blipFill>
        <p:spPr>
          <a:xfrm>
            <a:off x="8397875" y="3902891"/>
            <a:ext cx="2171700" cy="13277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5F91DF-A319-4E5A-B38C-550AC17262BD}"/>
              </a:ext>
            </a:extLst>
          </p:cNvPr>
          <p:cNvSpPr/>
          <p:nvPr/>
        </p:nvSpPr>
        <p:spPr>
          <a:xfrm>
            <a:off x="5926287" y="199131"/>
            <a:ext cx="6127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10.14: Position of waypoints to create a rectangular path</a:t>
            </a:r>
            <a:endParaRPr lang="en-I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EFC710-032E-4F50-805A-710C0F7D6683}"/>
              </a:ext>
            </a:extLst>
          </p:cNvPr>
          <p:cNvSpPr/>
          <p:nvPr/>
        </p:nvSpPr>
        <p:spPr>
          <a:xfrm>
            <a:off x="2250361" y="3618122"/>
            <a:ext cx="954233" cy="677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E0793-8626-409A-B93D-CBBCC8BC82C5}"/>
              </a:ext>
            </a:extLst>
          </p:cNvPr>
          <p:cNvSpPr/>
          <p:nvPr/>
        </p:nvSpPr>
        <p:spPr>
          <a:xfrm>
            <a:off x="8397875" y="4173970"/>
            <a:ext cx="2171700" cy="976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DC3B38-B40F-49FD-ADB0-7289B3454A35}"/>
              </a:ext>
            </a:extLst>
          </p:cNvPr>
          <p:cNvSpPr/>
          <p:nvPr/>
        </p:nvSpPr>
        <p:spPr>
          <a:xfrm rot="435241">
            <a:off x="4070786" y="4245969"/>
            <a:ext cx="4138759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0951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A54817-C531-4ECD-8717-6BE770FA9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6" t="22331" r="23883" b="31377"/>
          <a:stretch/>
        </p:blipFill>
        <p:spPr>
          <a:xfrm>
            <a:off x="3632431" y="3660245"/>
            <a:ext cx="4116433" cy="177581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FBA852-10E2-45E6-A7A2-B502E2FE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2" t="6974" r="60046" b="89548"/>
          <a:stretch/>
        </p:blipFill>
        <p:spPr>
          <a:xfrm>
            <a:off x="3632432" y="3429000"/>
            <a:ext cx="2979895" cy="23849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7D3C71-8A9C-497F-9373-A478F843E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8" t="6956" r="15679" b="89566"/>
          <a:stretch/>
        </p:blipFill>
        <p:spPr>
          <a:xfrm>
            <a:off x="6612327" y="3428997"/>
            <a:ext cx="1136538" cy="238498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903EE98-B680-4664-8F22-F81FCF061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39" y="349692"/>
            <a:ext cx="36004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18C1D-39DC-4C16-8A2E-E82A3463D035}"/>
              </a:ext>
            </a:extLst>
          </p:cNvPr>
          <p:cNvSpPr/>
          <p:nvPr/>
        </p:nvSpPr>
        <p:spPr>
          <a:xfrm>
            <a:off x="6344874" y="1588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10.15: Example of Recipe, controlling object group movement through flocking</a:t>
            </a:r>
            <a:endParaRPr lang="en-IE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3C441A1-C531-484C-B5E5-12E10DAB2354}"/>
              </a:ext>
            </a:extLst>
          </p:cNvPr>
          <p:cNvSpPr/>
          <p:nvPr/>
        </p:nvSpPr>
        <p:spPr>
          <a:xfrm>
            <a:off x="5253311" y="5158409"/>
            <a:ext cx="1022220" cy="238498"/>
          </a:xfrm>
          <a:prstGeom prst="wedgeRoundRectCallout">
            <a:avLst>
              <a:gd name="adj1" fmla="val 85219"/>
              <a:gd name="adj2" fmla="val -77830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Flock ‘A’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5587262-37FA-481D-BD22-DF0D881B7AB0}"/>
              </a:ext>
            </a:extLst>
          </p:cNvPr>
          <p:cNvSpPr/>
          <p:nvPr/>
        </p:nvSpPr>
        <p:spPr>
          <a:xfrm>
            <a:off x="3735662" y="4078412"/>
            <a:ext cx="1022220" cy="238498"/>
          </a:xfrm>
          <a:prstGeom prst="wedgeRoundRectCallout">
            <a:avLst>
              <a:gd name="adj1" fmla="val -9977"/>
              <a:gd name="adj2" fmla="val 207081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Flock ‘B’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CE569C1-459F-4C67-8865-3D4C23A34EB4}"/>
              </a:ext>
            </a:extLst>
          </p:cNvPr>
          <p:cNvSpPr/>
          <p:nvPr/>
        </p:nvSpPr>
        <p:spPr>
          <a:xfrm>
            <a:off x="6442745" y="4164068"/>
            <a:ext cx="1216969" cy="238498"/>
          </a:xfrm>
          <a:prstGeom prst="wedgeRoundRectCallout">
            <a:avLst>
              <a:gd name="adj1" fmla="val -40997"/>
              <a:gd name="adj2" fmla="val 140250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OBSTACLE</a:t>
            </a:r>
          </a:p>
        </p:txBody>
      </p:sp>
    </p:spTree>
    <p:extLst>
      <p:ext uri="{BB962C8B-B14F-4D97-AF65-F5344CB8AC3E}">
        <p14:creationId xmlns:p14="http://schemas.microsoft.com/office/powerpoint/2010/main" val="215072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8BCE7318-7AA3-4420-9FDB-DC93045A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" y="768668"/>
            <a:ext cx="20955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F4119B-D4C3-4805-903A-C7421433E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1" t="37111" r="16844" b="36889"/>
          <a:stretch/>
        </p:blipFill>
        <p:spPr>
          <a:xfrm>
            <a:off x="2895600" y="2537460"/>
            <a:ext cx="4069080" cy="178308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99A8937-8A60-4244-90AC-2A5BAB2886F7}"/>
              </a:ext>
            </a:extLst>
          </p:cNvPr>
          <p:cNvSpPr/>
          <p:nvPr/>
        </p:nvSpPr>
        <p:spPr>
          <a:xfrm>
            <a:off x="2933700" y="3634740"/>
            <a:ext cx="1524000" cy="617220"/>
          </a:xfrm>
          <a:prstGeom prst="wedgeRoundRectCallout">
            <a:avLst>
              <a:gd name="adj1" fmla="val -1785"/>
              <a:gd name="adj2" fmla="val -73554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400" dirty="0"/>
              <a:t>cube obstacle blocks path here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75A2B7-C138-4B48-9BF1-501A7E8D783A}"/>
              </a:ext>
            </a:extLst>
          </p:cNvPr>
          <p:cNvSpPr/>
          <p:nvPr/>
        </p:nvSpPr>
        <p:spPr>
          <a:xfrm rot="856940">
            <a:off x="4881878" y="3826053"/>
            <a:ext cx="419102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97D2BE-BBA6-4138-8D7F-F553ECF8E915}"/>
              </a:ext>
            </a:extLst>
          </p:cNvPr>
          <p:cNvSpPr/>
          <p:nvPr/>
        </p:nvSpPr>
        <p:spPr>
          <a:xfrm rot="856940">
            <a:off x="5338281" y="3947205"/>
            <a:ext cx="419102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D8565C7-3F83-4248-8C93-1F313E5CCA37}"/>
              </a:ext>
            </a:extLst>
          </p:cNvPr>
          <p:cNvSpPr/>
          <p:nvPr/>
        </p:nvSpPr>
        <p:spPr>
          <a:xfrm rot="13488403">
            <a:off x="6127104" y="3442172"/>
            <a:ext cx="804080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C614FA5-4B02-440D-82BC-A86D52CB56D2}"/>
              </a:ext>
            </a:extLst>
          </p:cNvPr>
          <p:cNvSpPr/>
          <p:nvPr/>
        </p:nvSpPr>
        <p:spPr>
          <a:xfrm rot="856940">
            <a:off x="5817545" y="4068357"/>
            <a:ext cx="419102" cy="234594"/>
          </a:xfrm>
          <a:prstGeom prst="rightArrow">
            <a:avLst>
              <a:gd name="adj1" fmla="val 16920"/>
              <a:gd name="adj2" fmla="val 661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CC4B0-3F85-4A76-97D2-3B909264CCE2}"/>
              </a:ext>
            </a:extLst>
          </p:cNvPr>
          <p:cNvSpPr/>
          <p:nvPr/>
        </p:nvSpPr>
        <p:spPr>
          <a:xfrm>
            <a:off x="6096000" y="229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10.16: Example of recipe, red cube blocking the path of the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AI </a:t>
            </a:r>
            <a:r>
              <a:rPr lang="en-US" b="1" dirty="0" err="1">
                <a:solidFill>
                  <a:srgbClr val="000000"/>
                </a:solidFill>
                <a:latin typeface="Book Antiqua" panose="02040602050305030304" pitchFamily="18" charset="0"/>
              </a:rPr>
              <a:t>NavMeshAgent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7852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613342-7B5F-440E-BAC4-0D7ED599B594}"/>
              </a:ext>
            </a:extLst>
          </p:cNvPr>
          <p:cNvSpPr/>
          <p:nvPr/>
        </p:nvSpPr>
        <p:spPr>
          <a:xfrm>
            <a:off x="7178040" y="1187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10.3: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Stopping Distance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property of the </a:t>
            </a:r>
            <a:r>
              <a:rPr lang="en-US" b="1" dirty="0" err="1">
                <a:solidFill>
                  <a:srgbClr val="000000"/>
                </a:solidFill>
                <a:latin typeface="Book Antiqua" panose="02040602050305030304" pitchFamily="18" charset="0"/>
              </a:rPr>
              <a:t>NavMeshAgent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component to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2</a:t>
            </a:r>
            <a:endParaRPr lang="en-I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EBE513-B38D-48F8-A3F6-360AC815D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" y="541020"/>
            <a:ext cx="32956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A4F4D31-66FA-4622-968D-95C674492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0" t="6596" b="59167"/>
          <a:stretch/>
        </p:blipFill>
        <p:spPr>
          <a:xfrm>
            <a:off x="5774055" y="3176589"/>
            <a:ext cx="1798320" cy="23479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A1257CA-1639-49CD-BDC3-17EF5EB92EE0}"/>
              </a:ext>
            </a:extLst>
          </p:cNvPr>
          <p:cNvSpPr/>
          <p:nvPr/>
        </p:nvSpPr>
        <p:spPr>
          <a:xfrm>
            <a:off x="5829514" y="5175539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6D3E955-9D1B-408A-9C54-3365D9490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6665" r="85237" b="59098"/>
          <a:stretch/>
        </p:blipFill>
        <p:spPr>
          <a:xfrm>
            <a:off x="3975735" y="3176589"/>
            <a:ext cx="1798320" cy="234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98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03BC8D-D501-4377-ABAE-ADA1FD77F081}"/>
              </a:ext>
            </a:extLst>
          </p:cNvPr>
          <p:cNvSpPr/>
          <p:nvPr/>
        </p:nvSpPr>
        <p:spPr>
          <a:xfrm>
            <a:off x="6428763" y="2619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10.4: Ticking the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Navigation Static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checkbox for both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Cube-wall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objects</a:t>
            </a:r>
            <a:endParaRPr lang="en-I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5B26BA-46A8-4A4B-8706-4BBB22951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1" y="422378"/>
            <a:ext cx="48291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3E1548-31B0-420C-BD63-C5249F0F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4" t="7139" b="71593"/>
          <a:stretch/>
        </p:blipFill>
        <p:spPr>
          <a:xfrm>
            <a:off x="5192786" y="3221372"/>
            <a:ext cx="1806428" cy="145854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C31704D-4A6B-45DC-8A72-8071D0A74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9" r="83899" b="71593"/>
          <a:stretch/>
        </p:blipFill>
        <p:spPr>
          <a:xfrm>
            <a:off x="3229761" y="3221372"/>
            <a:ext cx="1963025" cy="14585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D20CB99-CD67-453C-83A0-5CD48B9D343A}"/>
              </a:ext>
            </a:extLst>
          </p:cNvPr>
          <p:cNvSpPr/>
          <p:nvPr/>
        </p:nvSpPr>
        <p:spPr>
          <a:xfrm>
            <a:off x="6115050" y="4100603"/>
            <a:ext cx="193723" cy="1870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30D3E-4CFA-47A6-9C3D-15D48C3B2C20}"/>
              </a:ext>
            </a:extLst>
          </p:cNvPr>
          <p:cNvSpPr/>
          <p:nvPr/>
        </p:nvSpPr>
        <p:spPr>
          <a:xfrm>
            <a:off x="3386358" y="4138992"/>
            <a:ext cx="1412024" cy="248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9607C0-E9E8-4FED-88F4-EB2B8460F14E}"/>
              </a:ext>
            </a:extLst>
          </p:cNvPr>
          <p:cNvSpPr/>
          <p:nvPr/>
        </p:nvSpPr>
        <p:spPr>
          <a:xfrm>
            <a:off x="6308773" y="3335495"/>
            <a:ext cx="409527" cy="1870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093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E544-BA67-4DAD-945D-78C83AE5C98A}"/>
              </a:ext>
            </a:extLst>
          </p:cNvPr>
          <p:cNvSpPr/>
          <p:nvPr/>
        </p:nvSpPr>
        <p:spPr>
          <a:xfrm>
            <a:off x="6724650" y="3245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10.5: Creating the Navigation Mesh with the Bake settings</a:t>
            </a:r>
            <a:endParaRPr lang="en-I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F5E5B9-C1E1-42DD-A1CE-BB8205D4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" y="466725"/>
            <a:ext cx="48291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6E31D0-B61F-4F62-9110-60E47F70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805" b="54445"/>
          <a:stretch/>
        </p:blipFill>
        <p:spPr>
          <a:xfrm>
            <a:off x="2219325" y="2590800"/>
            <a:ext cx="4572000" cy="26574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28234-54DF-41D9-AB01-6212AE06E930}"/>
              </a:ext>
            </a:extLst>
          </p:cNvPr>
          <p:cNvSpPr/>
          <p:nvPr/>
        </p:nvSpPr>
        <p:spPr>
          <a:xfrm>
            <a:off x="6096000" y="5038725"/>
            <a:ext cx="695325" cy="2095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6969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DA2520-58BC-44CC-8293-C25F630BE08B}"/>
              </a:ext>
            </a:extLst>
          </p:cNvPr>
          <p:cNvSpPr/>
          <p:nvPr/>
        </p:nvSpPr>
        <p:spPr>
          <a:xfrm>
            <a:off x="6260984" y="1612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10.6: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Show Avoidance Gizmo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showing candidate local target positions the agent is considering</a:t>
            </a:r>
            <a:endParaRPr lang="en-I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CD096B-7313-41BA-8725-A5E6226DA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94" y="332239"/>
            <a:ext cx="38385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3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C3CF22F-A89D-4F32-8EE5-0AC3CA704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0" t="32538" r="45986" b="41407"/>
          <a:stretch/>
        </p:blipFill>
        <p:spPr>
          <a:xfrm>
            <a:off x="2350314" y="3347208"/>
            <a:ext cx="3475829" cy="17868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82F827-7C6A-4DB1-B2CA-F0D11BEEB9B8}"/>
              </a:ext>
            </a:extLst>
          </p:cNvPr>
          <p:cNvSpPr/>
          <p:nvPr/>
        </p:nvSpPr>
        <p:spPr>
          <a:xfrm>
            <a:off x="6277762" y="1109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10.7: Yellow line illustrating the Debug Ray source to destination</a:t>
            </a:r>
            <a:endParaRPr lang="en-I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B5DDABE-72D4-4AEA-85C1-81D242074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5" y="248000"/>
            <a:ext cx="3962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665552-6FF4-4D72-BFFB-FDF20B75B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3" t="6605" r="59920" b="89787"/>
          <a:stretch/>
        </p:blipFill>
        <p:spPr>
          <a:xfrm>
            <a:off x="2350315" y="3099760"/>
            <a:ext cx="3007454" cy="24744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5190DB5-4661-4628-8FB9-D73495E1D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5" t="6605" r="15573" b="89868"/>
          <a:stretch/>
        </p:blipFill>
        <p:spPr>
          <a:xfrm>
            <a:off x="5357769" y="3105327"/>
            <a:ext cx="468375" cy="24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9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CE4954-C847-4D90-830B-B64C364D3971}"/>
              </a:ext>
            </a:extLst>
          </p:cNvPr>
          <p:cNvSpPr/>
          <p:nvPr/>
        </p:nvSpPr>
        <p:spPr>
          <a:xfrm>
            <a:off x="6203208" y="232687"/>
            <a:ext cx="5892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10.8: Example of point and click move to object recipe</a:t>
            </a:r>
            <a:endParaRPr lang="en-I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4313B31-8155-4497-A4FC-7F15B7F6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8" y="417353"/>
            <a:ext cx="24669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B86E23-171F-49B8-BB7D-6805C0B8E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2" t="6974" r="60046" b="89548"/>
          <a:stretch/>
        </p:blipFill>
        <p:spPr>
          <a:xfrm>
            <a:off x="1810219" y="2405608"/>
            <a:ext cx="2979895" cy="2384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0E22880-FB11-4B56-A014-B5B78916A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34503" r="20673" b="35039"/>
          <a:stretch/>
        </p:blipFill>
        <p:spPr>
          <a:xfrm>
            <a:off x="1810220" y="2644105"/>
            <a:ext cx="4116432" cy="156979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40B586-C95D-464A-A2A9-700153A54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8" t="6956" r="15679" b="89566"/>
          <a:stretch/>
        </p:blipFill>
        <p:spPr>
          <a:xfrm>
            <a:off x="4790114" y="2405605"/>
            <a:ext cx="1136538" cy="23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007A49-1370-4959-A571-5AAB539B4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37065" r="39678" b="38891"/>
          <a:stretch/>
        </p:blipFill>
        <p:spPr>
          <a:xfrm>
            <a:off x="4037783" y="3860507"/>
            <a:ext cx="4116433" cy="1648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B48467-9154-4C73-BD50-49BC962D4D52}"/>
              </a:ext>
            </a:extLst>
          </p:cNvPr>
          <p:cNvSpPr/>
          <p:nvPr/>
        </p:nvSpPr>
        <p:spPr>
          <a:xfrm>
            <a:off x="6185482" y="2368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10.9: Example of point and click move to tile with 3D Plane grid </a:t>
            </a:r>
            <a:endParaRPr lang="en-IE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ECA3BE-6B8E-4418-8D74-29C9848C6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2" t="6974" r="60046" b="89548"/>
          <a:stretch/>
        </p:blipFill>
        <p:spPr>
          <a:xfrm>
            <a:off x="4037783" y="3622012"/>
            <a:ext cx="2979895" cy="23849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406C2E3-A9D3-4617-9915-9CA042E20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8" t="6956" r="15679" b="89566"/>
          <a:stretch/>
        </p:blipFill>
        <p:spPr>
          <a:xfrm>
            <a:off x="7017678" y="3622009"/>
            <a:ext cx="1136538" cy="23849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FD94C95-1DF5-43DE-B593-81F4F30E1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44" y="192568"/>
            <a:ext cx="40290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2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D94493-85E4-4547-83E3-9105261F66A5}"/>
              </a:ext>
            </a:extLst>
          </p:cNvPr>
          <p:cNvSpPr/>
          <p:nvPr/>
        </p:nvSpPr>
        <p:spPr>
          <a:xfrm>
            <a:off x="6260984" y="3123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10.10: Example of recipe using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Raycast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and Navigation Areas</a:t>
            </a:r>
            <a:endParaRPr lang="en-I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947E587-2966-4241-BE2A-E244A119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8" y="635466"/>
            <a:ext cx="35718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230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196</Words>
  <Application>Microsoft Office PowerPoint</Application>
  <PresentationFormat>Widescreen</PresentationFormat>
  <Paragraphs>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Book Antiqua</vt:lpstr>
      <vt:lpstr>Calibri</vt:lpstr>
      <vt:lpstr>Calibri Light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Ferns</dc:creator>
  <cp:lastModifiedBy>Shaun Ferns</cp:lastModifiedBy>
  <cp:revision>88</cp:revision>
  <dcterms:created xsi:type="dcterms:W3CDTF">2020-04-15T10:26:19Z</dcterms:created>
  <dcterms:modified xsi:type="dcterms:W3CDTF">2020-07-09T10:06:21Z</dcterms:modified>
</cp:coreProperties>
</file>